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4" r:id="rId3"/>
    <p:sldId id="258" r:id="rId4"/>
    <p:sldId id="278" r:id="rId5"/>
    <p:sldId id="277" r:id="rId6"/>
    <p:sldId id="262" r:id="rId7"/>
    <p:sldId id="273" r:id="rId8"/>
    <p:sldId id="279" r:id="rId9"/>
    <p:sldId id="260" r:id="rId10"/>
    <p:sldId id="276" r:id="rId11"/>
    <p:sldId id="266" r:id="rId12"/>
    <p:sldId id="275" r:id="rId13"/>
    <p:sldId id="271" r:id="rId14"/>
    <p:sldId id="265" r:id="rId15"/>
    <p:sldId id="259" r:id="rId16"/>
    <p:sldId id="261" r:id="rId17"/>
    <p:sldId id="267" r:id="rId18"/>
    <p:sldId id="272" r:id="rId19"/>
    <p:sldId id="25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620"/>
    <p:restoredTop sz="81179" autoAdjust="0"/>
  </p:normalViewPr>
  <p:slideViewPr>
    <p:cSldViewPr snapToGrid="0" snapToObjects="1">
      <p:cViewPr varScale="1">
        <p:scale>
          <a:sx n="109" d="100"/>
          <a:sy n="109" d="100"/>
        </p:scale>
        <p:origin x="-312"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Date Placeholder 3"/>
          <p:cNvSpPr>
            <a:spLocks noGrp="1"/>
          </p:cNvSpPr>
          <p:nvPr>
            <p:ph type="dt" sz="half" idx="10"/>
          </p:nvPr>
        </p:nvSpPr>
        <p:spPr/>
        <p:txBody>
          <a:bodyPr/>
          <a:lstStyle/>
          <a:p>
            <a:fld id="{49160439-7B7A-1E48-AC17-4A137E3499F7}" type="datetimeFigureOut">
              <a:rPr lang="en-US"/>
              <a:pPr/>
              <a:t>11/29/19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49160439-7B7A-1E48-AC17-4A137E3499F7}" type="datetimeFigureOut">
              <a:rPr lang="en-US"/>
              <a:pPr/>
              <a:t>11/29/19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49160439-7B7A-1E48-AC17-4A137E3499F7}" type="datetimeFigureOut">
              <a:rPr lang="en-US"/>
              <a:pPr/>
              <a:t>11/29/19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49160439-7B7A-1E48-AC17-4A137E3499F7}" type="datetimeFigureOut">
              <a:rPr lang="en-US"/>
              <a:pPr/>
              <a:t>11/29/19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49160439-7B7A-1E48-AC17-4A137E3499F7}" type="datetimeFigureOut">
              <a:rPr lang="en-US"/>
              <a:pPr/>
              <a:t>11/29/19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49160439-7B7A-1E48-AC17-4A137E3499F7}" type="datetimeFigureOut">
              <a:rPr lang="en-US"/>
              <a:pPr/>
              <a:t>11/29/19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160439-7B7A-1E48-AC17-4A137E3499F7}" type="datetimeFigureOut">
              <a:rPr lang="en-US"/>
              <a:pPr/>
              <a:t>11/29/19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49160439-7B7A-1E48-AC17-4A137E3499F7}" type="datetimeFigureOut">
              <a:rPr lang="en-US"/>
              <a:pPr/>
              <a:t>11/29/19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49160439-7B7A-1E48-AC17-4A137E3499F7}" type="datetimeFigureOut">
              <a:rPr lang="en-US"/>
              <a:pPr/>
              <a:t>11/29/19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49160439-7B7A-1E48-AC17-4A137E3499F7}" type="datetimeFigureOut">
              <a:rPr lang="en-US"/>
              <a:pPr/>
              <a:t>11/29/19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49160439-7B7A-1E48-AC17-4A137E3499F7}" type="datetimeFigureOut">
              <a:rPr lang="en-US"/>
              <a:pPr/>
              <a:t>11/29/19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84BAC-CED1-D848-80AA-B6F3C8FDDB95}" type="slidenum">
              <a: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160439-7B7A-1E48-AC17-4A137E3499F7}" type="datetimeFigureOut">
              <a:rPr lang="en-US"/>
              <a:pPr/>
              <a:t>11/29/19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484BAC-CED1-D848-80AA-B6F3C8FDDB95}" type="slidenum">
              <a: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davidtoews.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vidtoews.org/2019/11/28/saanz-2019-power-point-d-toews/" TargetMode="External"/><Relationship Id="rId3" Type="http://schemas.openxmlformats.org/officeDocument/2006/relationships/hyperlink" Target="https://tinyurl.com/tqamnlj"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t>Where do Beliefs Come From?  Tarde’s Relational Theory of Monadic Order Schemes </a:t>
            </a:r>
          </a:p>
        </p:txBody>
      </p:sp>
      <p:sp>
        <p:nvSpPr>
          <p:cNvPr id="3" name="Subtitle 2"/>
          <p:cNvSpPr>
            <a:spLocks noGrp="1"/>
          </p:cNvSpPr>
          <p:nvPr>
            <p:ph type="subTitle" idx="1"/>
          </p:nvPr>
        </p:nvSpPr>
        <p:spPr/>
        <p:txBody>
          <a:bodyPr>
            <a:normAutofit fontScale="85000" lnSpcReduction="20000"/>
          </a:bodyPr>
          <a:lstStyle/>
          <a:p>
            <a:r>
              <a:rPr lang="en-US"/>
              <a:t>David Toews</a:t>
            </a:r>
          </a:p>
          <a:p>
            <a:r>
              <a:rPr lang="en-US"/>
              <a:t>Massey University</a:t>
            </a:r>
          </a:p>
          <a:p>
            <a:r>
              <a:rPr lang="en-US">
                <a:hlinkClick r:id="rId2"/>
              </a:rPr>
              <a:t>www.davidtoews.org</a:t>
            </a:r>
            <a:endParaRPr lang="en-US"/>
          </a:p>
          <a:p>
            <a:r>
              <a:rPr lang="en-US"/>
              <a:t>SAANZ 2019</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607414" y="593647"/>
            <a:ext cx="8172080" cy="6463308"/>
          </a:xfrm>
          <a:prstGeom prst="rect">
            <a:avLst/>
          </a:prstGeom>
        </p:spPr>
        <p:txBody>
          <a:bodyPr wrap="square">
            <a:spAutoFit/>
          </a:bodyPr>
          <a:lstStyle/>
          <a:p>
            <a:pPr lvl="3"/>
            <a:r>
              <a:rPr lang="en-US" sz="2000" b="1"/>
              <a:t>Gabriel Tarde </a:t>
            </a:r>
            <a:r>
              <a:rPr lang="en-US" sz="2000"/>
              <a:t>(1843-1904) engaged in debates with </a:t>
            </a:r>
            <a:r>
              <a:rPr lang="en-US" sz="2000" b="1"/>
              <a:t>Emile Durkheim </a:t>
            </a:r>
            <a:r>
              <a:rPr lang="en-US" sz="2000"/>
              <a:t>(1858-1917) over the nature of social life and the theory and methods of sociology </a:t>
            </a:r>
            <a:r>
              <a:rPr lang="en-US" sz="2000" i="1"/>
              <a:t>(Matt Candea (ed.) The Social After Gabriel Tarde, 2010)</a:t>
            </a:r>
          </a:p>
          <a:p>
            <a:endParaRPr lang="en-US" sz="2000"/>
          </a:p>
          <a:p>
            <a:pPr lvl="3"/>
            <a:r>
              <a:rPr lang="en-US" sz="2000"/>
              <a:t>Tarde offered a neo-monadological theory of the cosmos that he applied to sociology.  </a:t>
            </a:r>
          </a:p>
          <a:p>
            <a:endParaRPr lang="en-US" sz="2000"/>
          </a:p>
          <a:p>
            <a:pPr marL="1371600" lvl="7"/>
            <a:r>
              <a:rPr lang="en-US" sz="2000" b="1" i="1"/>
              <a:t>Contra Durkheim, Tarde offers a theoretical framework that is neo-monadological and pragmatic.  His sociology describes actors’ beliefs in relation to local and plural forms of order – monadic order schemes -- within their situated social practices.</a:t>
            </a:r>
          </a:p>
          <a:p>
            <a:endParaRPr lang="en-US" sz="2000"/>
          </a:p>
          <a:p>
            <a:endParaRPr lang="en-US" sz="2000"/>
          </a:p>
          <a:p>
            <a:pPr marL="0" lvl="4"/>
            <a:r>
              <a:rPr lang="en-US"/>
              <a:t>This is my basic argument – the key concept of ‘monadic order schemes’ is my own conception.  At the end of this power point are </a:t>
            </a:r>
            <a:r>
              <a:rPr lang="en-US" i="1"/>
              <a:t>Appendices</a:t>
            </a:r>
            <a:r>
              <a:rPr lang="en-US"/>
              <a:t> with supporting arguments and examples, and a bibliography, available at the following website:  </a:t>
            </a:r>
          </a:p>
          <a:p>
            <a:pPr marL="0" lvl="4"/>
            <a:r>
              <a:rPr lang="en-US" sz="2000">
                <a:hlinkClick r:id="rId2"/>
              </a:rPr>
              <a:t>https://davidtoews.org/2019/11/28/saanz-2019-power-point-d-toews/</a:t>
            </a:r>
            <a:endParaRPr lang="en-US" sz="2000"/>
          </a:p>
          <a:p>
            <a:pPr marL="0" lvl="4"/>
            <a:r>
              <a:rPr lang="en-US" sz="2000"/>
              <a:t>OR:</a:t>
            </a:r>
          </a:p>
          <a:p>
            <a:pPr marL="0" lvl="4"/>
            <a:r>
              <a:rPr lang="en-US" sz="2000">
                <a:hlinkClick r:id="rId3"/>
              </a:rPr>
              <a:t>https://tinyurl.com/tqamnlj</a:t>
            </a:r>
            <a:endParaRPr lang="en-US" sz="2000"/>
          </a:p>
          <a:p>
            <a:pPr marL="0" lvl="4"/>
            <a:endParaRPr lang="en-US" sz="20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6461"/>
          </a:xfrm>
        </p:spPr>
        <p:txBody>
          <a:bodyPr>
            <a:normAutofit/>
          </a:bodyPr>
          <a:lstStyle/>
          <a:p>
            <a:r>
              <a:rPr lang="en-US" sz="3600"/>
              <a:t>Durkheim’s conflation of belief and society</a:t>
            </a:r>
          </a:p>
        </p:txBody>
      </p:sp>
      <p:sp>
        <p:nvSpPr>
          <p:cNvPr id="3" name="Content Placeholder 2"/>
          <p:cNvSpPr>
            <a:spLocks noGrp="1"/>
          </p:cNvSpPr>
          <p:nvPr>
            <p:ph idx="1"/>
          </p:nvPr>
        </p:nvSpPr>
        <p:spPr>
          <a:xfrm>
            <a:off x="457200" y="1366768"/>
            <a:ext cx="8229600" cy="5025288"/>
          </a:xfrm>
        </p:spPr>
        <p:txBody>
          <a:bodyPr>
            <a:noAutofit/>
          </a:bodyPr>
          <a:lstStyle/>
          <a:p>
            <a:r>
              <a:rPr lang="en-US" sz="2000"/>
              <a:t> “Society is…above all a composition of ideas, beliefs and sentiments of all sorts which realize themselves through individuals. Foremost of these ideas is the moral ideal which is its principal </a:t>
            </a:r>
            <a:r>
              <a:rPr lang="en-US" sz="2000" i="1"/>
              <a:t>raison d’être</a:t>
            </a:r>
            <a:r>
              <a:rPr lang="en-US" sz="2000"/>
              <a:t>. To love one’s society is to love this ideal, and one loves it so that one would rather see society disappear as a material entity than renounce the ideal which it embodies.” (Durkheim)</a:t>
            </a:r>
          </a:p>
          <a:p>
            <a:endParaRPr lang="en-US" sz="2000"/>
          </a:p>
          <a:p>
            <a:r>
              <a:rPr lang="en-US" sz="2000"/>
              <a:t> “The ideal is not simply something which is lacking and desired. It is not simply a future goal to which man aspires; it has its own reality and nature. It is to be thought of…as looming impersonally above the individual wills that it moves.” (Durkheim) </a:t>
            </a:r>
          </a:p>
          <a:p>
            <a:pPr lvl="2"/>
            <a:endParaRPr lang="en-US" sz="2000"/>
          </a:p>
          <a:p>
            <a:pPr lvl="4"/>
            <a:r>
              <a:rPr lang="en-US" sz="2400" b="1"/>
              <a:t>Actors’ many varied beliefs are reduced to blind faith in “the ideal” of “society” as the medium of their actions.</a:t>
            </a:r>
          </a:p>
          <a:p>
            <a:endParaRPr lang="en-US" sz="20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r>
              <a:rPr lang="en-US"/>
              <a:t>	So Durkheim, then, conceived “private sentiments” as subsumed under belief systems in relatively closed or established societies.  </a:t>
            </a:r>
          </a:p>
          <a:p>
            <a:pPr>
              <a:buNone/>
            </a:pPr>
            <a:endParaRPr lang="en-US"/>
          </a:p>
          <a:p>
            <a:pPr>
              <a:buNone/>
            </a:pPr>
            <a:r>
              <a:rPr lang="en-US"/>
              <a:t>	Yet for his theory to work, we must assume that “private” beliefs are already more or less formed – he has no account of those.</a:t>
            </a:r>
          </a:p>
          <a:p>
            <a:pPr>
              <a:buNone/>
            </a:pPr>
            <a:endParaRPr lang="en-US"/>
          </a:p>
          <a:p>
            <a:pPr>
              <a:buNone/>
            </a:pPr>
            <a:r>
              <a:rPr lang="en-US"/>
              <a:t>	Nor – arguably – in this globalized era of rapid change do we even live in a relatively closed or established society.</a:t>
            </a:r>
          </a:p>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1208"/>
          </a:xfrm>
        </p:spPr>
        <p:txBody>
          <a:bodyPr>
            <a:normAutofit fontScale="90000"/>
          </a:bodyPr>
          <a:lstStyle/>
          <a:p>
            <a:endParaRPr lang="en-US"/>
          </a:p>
        </p:txBody>
      </p:sp>
      <p:sp>
        <p:nvSpPr>
          <p:cNvPr id="3" name="Content Placeholder 2"/>
          <p:cNvSpPr>
            <a:spLocks noGrp="1"/>
          </p:cNvSpPr>
          <p:nvPr>
            <p:ph idx="1"/>
          </p:nvPr>
        </p:nvSpPr>
        <p:spPr>
          <a:xfrm>
            <a:off x="457200" y="990325"/>
            <a:ext cx="8229600" cy="5368856"/>
          </a:xfrm>
        </p:spPr>
        <p:txBody>
          <a:bodyPr>
            <a:noAutofit/>
          </a:bodyPr>
          <a:lstStyle/>
          <a:p>
            <a:pPr marL="342900" lvl="4" indent="-342900">
              <a:buNone/>
            </a:pPr>
            <a:r>
              <a:rPr lang="en-US" sz="2800"/>
              <a:t>	What if in actuality social situations are never whole and instead are constantly expanding and contracting in complexity, imbricated with all sorts of non-human assemblages (Latour, following Tarde)? </a:t>
            </a:r>
          </a:p>
          <a:p>
            <a:pPr marL="342900" lvl="4" indent="-342900">
              <a:buNone/>
            </a:pPr>
            <a:endParaRPr lang="en-US" sz="2800"/>
          </a:p>
          <a:p>
            <a:pPr marL="342900" lvl="4" indent="-342900">
              <a:buNone/>
            </a:pPr>
            <a:r>
              <a:rPr lang="en-US" sz="2800"/>
              <a:t>	In that context what are everyday simple beliefs? </a:t>
            </a:r>
          </a:p>
          <a:p>
            <a:pPr marL="342900" lvl="4" indent="-342900">
              <a:buNone/>
            </a:pPr>
            <a:r>
              <a:rPr lang="en-US" sz="2800"/>
              <a:t>	Where do they come from in the first place? And how can they be coherent and reflective of the collectivity? </a:t>
            </a:r>
          </a:p>
          <a:p>
            <a:endParaRPr lang="en-US" sz="2800"/>
          </a:p>
          <a:p>
            <a:pPr lvl="4"/>
            <a:r>
              <a:rPr lang="en-US" sz="2800"/>
              <a:t>What theory or theories can improve upon Durkheim’s?</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1973"/>
            <a:ext cx="8229600" cy="554671"/>
          </a:xfrm>
        </p:spPr>
        <p:txBody>
          <a:bodyPr>
            <a:normAutofit fontScale="90000"/>
          </a:bodyPr>
          <a:lstStyle/>
          <a:p>
            <a:r>
              <a:rPr lang="en-US" sz="2800" b="1"/>
              <a:t>Belief and Truth:  </a:t>
            </a:r>
            <a:br>
              <a:rPr lang="en-US" sz="2800" b="1"/>
            </a:br>
            <a:r>
              <a:rPr lang="en-US" sz="2800" b="1"/>
              <a:t>Tarde’s pragmatism versus Durkheim’s ‘sacredness’ </a:t>
            </a:r>
            <a:br>
              <a:rPr lang="en-US" sz="2800" b="1"/>
            </a:br>
            <a:endParaRPr lang="en-US" sz="2800" b="1"/>
          </a:p>
        </p:txBody>
      </p:sp>
      <p:sp>
        <p:nvSpPr>
          <p:cNvPr id="3" name="Content Placeholder 2"/>
          <p:cNvSpPr>
            <a:spLocks noGrp="1"/>
          </p:cNvSpPr>
          <p:nvPr>
            <p:ph idx="1"/>
          </p:nvPr>
        </p:nvSpPr>
        <p:spPr>
          <a:xfrm>
            <a:off x="457200" y="1106644"/>
            <a:ext cx="8229600" cy="5541450"/>
          </a:xfrm>
        </p:spPr>
        <p:txBody>
          <a:bodyPr>
            <a:noAutofit/>
          </a:bodyPr>
          <a:lstStyle/>
          <a:p>
            <a:pPr lvl="1"/>
            <a:r>
              <a:rPr lang="en-US" sz="1700"/>
              <a:t>Correspondence theories of truth tend to rule out </a:t>
            </a:r>
            <a:r>
              <a:rPr lang="en-US" sz="1700" i="1"/>
              <a:t>any </a:t>
            </a:r>
            <a:r>
              <a:rPr lang="en-US" sz="1700"/>
              <a:t>beliefs as having explanatory power, replacing them with falsifiable and constantly revisable statements.  </a:t>
            </a:r>
            <a:r>
              <a:rPr lang="en-US" sz="1700" i="1" u="sng"/>
              <a:t>Both</a:t>
            </a:r>
            <a:r>
              <a:rPr lang="en-US" sz="1700" i="1"/>
              <a:t> </a:t>
            </a:r>
            <a:r>
              <a:rPr lang="en-US" sz="1700"/>
              <a:t>Tarde and Durkheim hold that the truth is always thicker than the thin theories of what ‘corresponds with reality’.  Eg. the ‘reality’ is that Trump was elected, but, is he really acting as a President?</a:t>
            </a:r>
          </a:p>
          <a:p>
            <a:pPr lvl="1"/>
            <a:endParaRPr lang="en-US" sz="1700"/>
          </a:p>
          <a:p>
            <a:pPr lvl="1"/>
            <a:r>
              <a:rPr lang="en-US" sz="1700"/>
              <a:t>As we have seen, Durkheim holds that all beliefs are filtered through certain ‘sacred’ beliefs which explain beliefs through the need for belonging.  So if the US Presidency is a sacred institution, then people must only denounce Presidents as corrupt interlopers.  They cannot denounce the Presidency itself without losing their own sense of reality as Americans.  Anyone who studies the Presidency as an institution and claims that it is not what people think it is is just ‘not American’.</a:t>
            </a:r>
          </a:p>
          <a:p>
            <a:pPr lvl="1"/>
            <a:endParaRPr lang="en-US" sz="1700"/>
          </a:p>
          <a:p>
            <a:pPr lvl="1"/>
            <a:r>
              <a:rPr lang="en-US" sz="1700"/>
              <a:t>Tarde is a pragmatist.  Beliefs can be false if they have negligible effects or consequences.  So if the Presidency is studied and arguments are made that it has not lived up to its ideology, and moreover if most actors now live in a globalized world that offers alternative routes to needed resources, the actors that still believe in the Presidency could be said to hold a false belief.  Pragmatism recognizes beliefs as true when actors deem them necessary to believe, and the possibility of being excluded from a group is only one factor among many that actors must consider.</a:t>
            </a:r>
          </a:p>
          <a:p>
            <a:pPr lvl="1"/>
            <a:endParaRPr lang="en-US" sz="1700"/>
          </a:p>
          <a:p>
            <a:endParaRPr lang="en-US" sz="1700"/>
          </a:p>
          <a:p>
            <a:pPr lvl="4"/>
            <a:endParaRPr lang="en-US" sz="1700" b="1"/>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05519"/>
          </a:xfrm>
        </p:spPr>
        <p:txBody>
          <a:bodyPr>
            <a:noAutofit/>
          </a:bodyPr>
          <a:lstStyle/>
          <a:p>
            <a:r>
              <a:rPr lang="en-US" sz="3600"/>
              <a:t>the social role of our beliefs</a:t>
            </a:r>
          </a:p>
        </p:txBody>
      </p:sp>
      <p:sp>
        <p:nvSpPr>
          <p:cNvPr id="3" name="Content Placeholder 2"/>
          <p:cNvSpPr>
            <a:spLocks noGrp="1"/>
          </p:cNvSpPr>
          <p:nvPr>
            <p:ph idx="1"/>
          </p:nvPr>
        </p:nvSpPr>
        <p:spPr>
          <a:xfrm>
            <a:off x="457200" y="878075"/>
            <a:ext cx="8229600" cy="5979925"/>
          </a:xfrm>
        </p:spPr>
        <p:txBody>
          <a:bodyPr>
            <a:noAutofit/>
          </a:bodyPr>
          <a:lstStyle/>
          <a:p>
            <a:r>
              <a:rPr lang="en-US" sz="2000" b="1"/>
              <a:t>Ethnomethodology (Garfinkel)</a:t>
            </a:r>
          </a:p>
          <a:p>
            <a:pPr lvl="1"/>
            <a:r>
              <a:rPr lang="en-US" sz="2000"/>
              <a:t>Seeks to expand, thicken, and enrich our understanding of the contextual complexity of beliefs.  Dissolves the theoretical status of specific beliefs, replacing them with a field of social relations in which reality resides.</a:t>
            </a:r>
          </a:p>
          <a:p>
            <a:pPr lvl="1"/>
            <a:endParaRPr lang="en-US" sz="2000"/>
          </a:p>
          <a:p>
            <a:r>
              <a:rPr lang="en-US" sz="2000" b="1"/>
              <a:t>Neomonadology (Tarde)</a:t>
            </a:r>
          </a:p>
          <a:p>
            <a:pPr lvl="1"/>
            <a:r>
              <a:rPr lang="en-US" sz="2000"/>
              <a:t>Seeks to understand the role of the simple within the complex.  </a:t>
            </a:r>
          </a:p>
          <a:p>
            <a:pPr lvl="1"/>
            <a:r>
              <a:rPr lang="en-US" sz="2000"/>
              <a:t>Beliefs (when pragmatically true) are irreducible and are a part of social reality</a:t>
            </a:r>
          </a:p>
          <a:p>
            <a:pPr lvl="1"/>
            <a:r>
              <a:rPr lang="en-US" sz="2000"/>
              <a:t>Complexity is a network, a product of interaction</a:t>
            </a:r>
          </a:p>
          <a:p>
            <a:pPr lvl="1"/>
            <a:r>
              <a:rPr lang="en-US" sz="2000"/>
              <a:t>In human affairs complex networks arise from our practices of </a:t>
            </a:r>
            <a:r>
              <a:rPr lang="en-US" sz="2000" u="sng"/>
              <a:t>imitating </a:t>
            </a:r>
            <a:r>
              <a:rPr lang="en-US" sz="2000"/>
              <a:t>the looks, speech, texts, ideas, etc. of others.  Beliefs are temporarily autonomous products of this imitative process. (eg. personal identity)</a:t>
            </a:r>
            <a:endParaRPr lang="en-US" sz="2000" u="sng"/>
          </a:p>
          <a:p>
            <a:pPr lvl="1"/>
            <a:r>
              <a:rPr lang="en-US" sz="2000"/>
              <a:t>Beliefs are not, as Weber held, mere states of ideal-typical psychology (eg. motives).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to summarize Durkheim and Tarde…</a:t>
            </a:r>
          </a:p>
        </p:txBody>
      </p:sp>
      <p:sp>
        <p:nvSpPr>
          <p:cNvPr id="3" name="Content Placeholder 2"/>
          <p:cNvSpPr>
            <a:spLocks noGrp="1"/>
          </p:cNvSpPr>
          <p:nvPr>
            <p:ph idx="1"/>
          </p:nvPr>
        </p:nvSpPr>
        <p:spPr/>
        <p:txBody>
          <a:bodyPr>
            <a:normAutofit fontScale="85000" lnSpcReduction="10000"/>
          </a:bodyPr>
          <a:lstStyle/>
          <a:p>
            <a:pPr lvl="4"/>
            <a:r>
              <a:rPr lang="en-US" sz="2800"/>
              <a:t>Durkheim’s beliefs</a:t>
            </a:r>
          </a:p>
          <a:p>
            <a:pPr lvl="5"/>
            <a:r>
              <a:rPr lang="en-US" sz="2800"/>
              <a:t>symbolic emblems of the social ideal</a:t>
            </a:r>
          </a:p>
          <a:p>
            <a:pPr lvl="5"/>
            <a:r>
              <a:rPr lang="en-US" sz="2800"/>
              <a:t>absolute simples (simple formulas that cannot be countermanded without blowing up the whole society)</a:t>
            </a:r>
          </a:p>
          <a:p>
            <a:pPr lvl="5"/>
            <a:endParaRPr lang="en-US" sz="2800"/>
          </a:p>
          <a:p>
            <a:pPr lvl="4"/>
            <a:r>
              <a:rPr lang="en-US" sz="2800"/>
              <a:t>Tarde’s beliefs:	</a:t>
            </a:r>
          </a:p>
          <a:p>
            <a:pPr lvl="5"/>
            <a:r>
              <a:rPr lang="en-US" sz="2800"/>
              <a:t>network nodes facilitating social relations  (for example:  personal identity)</a:t>
            </a:r>
          </a:p>
          <a:p>
            <a:pPr lvl="5"/>
            <a:r>
              <a:rPr lang="en-US" sz="2800" b="1"/>
              <a:t>relational simples</a:t>
            </a:r>
            <a:r>
              <a:rPr lang="en-US" sz="2800"/>
              <a:t> (simple formulas that represent tendencies and directions of, or obstacles to change)</a:t>
            </a:r>
          </a:p>
          <a:p>
            <a:endParaRPr lang="en-US" sz="2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4251"/>
          </a:xfrm>
        </p:spPr>
        <p:txBody>
          <a:bodyPr>
            <a:normAutofit fontScale="90000"/>
          </a:bodyPr>
          <a:lstStyle/>
          <a:p>
            <a:r>
              <a:rPr lang="en-US"/>
              <a:t>Why is Tarde’s sociology a ‘neomonadology’?</a:t>
            </a:r>
          </a:p>
        </p:txBody>
      </p:sp>
      <p:sp>
        <p:nvSpPr>
          <p:cNvPr id="3" name="Content Placeholder 2"/>
          <p:cNvSpPr>
            <a:spLocks noGrp="1"/>
          </p:cNvSpPr>
          <p:nvPr>
            <p:ph idx="1"/>
          </p:nvPr>
        </p:nvSpPr>
        <p:spPr>
          <a:xfrm>
            <a:off x="457200" y="1364152"/>
            <a:ext cx="8229600" cy="5175981"/>
          </a:xfrm>
        </p:spPr>
        <p:txBody>
          <a:bodyPr>
            <a:noAutofit/>
          </a:bodyPr>
          <a:lstStyle/>
          <a:p>
            <a:pPr marL="342900" lvl="4" indent="-342900">
              <a:buFont typeface="Arial"/>
              <a:buChar char="•"/>
            </a:pPr>
            <a:r>
              <a:rPr lang="en-US"/>
              <a:t>In Leibniz’s original Monadology (1714) there are basic simple substances called monads. They are subject to an order pre-established by the principle of totality (God).  </a:t>
            </a:r>
          </a:p>
          <a:p>
            <a:endParaRPr lang="en-US" sz="2000"/>
          </a:p>
          <a:p>
            <a:r>
              <a:rPr lang="en-US" sz="2000"/>
              <a:t>Durkheim’s sociology and Leibniz’s monadology both assume that </a:t>
            </a:r>
            <a:r>
              <a:rPr lang="en-US" sz="2000" u="sng"/>
              <a:t>order </a:t>
            </a:r>
            <a:r>
              <a:rPr lang="en-US" sz="2000"/>
              <a:t>can only make sense as coterminous with a totality (Society or God).</a:t>
            </a:r>
          </a:p>
          <a:p>
            <a:pPr marL="342900" lvl="4" indent="-342900">
              <a:buFont typeface="Arial"/>
              <a:buChar char="•"/>
            </a:pPr>
            <a:endParaRPr lang="en-US"/>
          </a:p>
          <a:p>
            <a:pPr marL="342900" lvl="4" indent="-342900">
              <a:buFont typeface="Arial"/>
              <a:buChar char="•"/>
            </a:pPr>
            <a:r>
              <a:rPr lang="en-US"/>
              <a:t>In contrast, Tarde’s neo-monadology reverses this equation, making order subject to monads. As I have argued in previous work, in neo-monadology monads are dynamic temporarily necessary </a:t>
            </a:r>
            <a:r>
              <a:rPr lang="en-US" u="sng"/>
              <a:t>schemes </a:t>
            </a:r>
            <a:r>
              <a:rPr lang="en-US"/>
              <a:t>rather than unchanging substances. Order in the cosmos is shaped by the presence of monadic schemes.  (Toews)</a:t>
            </a:r>
          </a:p>
          <a:p>
            <a:pPr marL="342900" lvl="4" indent="-342900">
              <a:buFont typeface="Arial"/>
              <a:buChar char="•"/>
            </a:pPr>
            <a:endParaRPr lang="en-US" b="1"/>
          </a:p>
          <a:p>
            <a:pPr marL="2171700" lvl="8" indent="-342900">
              <a:buNone/>
            </a:pPr>
            <a:r>
              <a:rPr lang="en-US" b="1"/>
              <a:t>	</a:t>
            </a:r>
            <a:r>
              <a:rPr lang="en-US"/>
              <a:t>In the universe, </a:t>
            </a:r>
            <a:r>
              <a:rPr lang="en-US" b="1"/>
              <a:t>monadic order schemes </a:t>
            </a:r>
            <a:r>
              <a:rPr lang="en-US"/>
              <a:t>vie for dominance over each other when interactions between people, animals, and other objects take place.  </a:t>
            </a:r>
          </a:p>
          <a:p>
            <a:pPr marL="342900" lvl="4" indent="-342900">
              <a:buFont typeface="Arial"/>
              <a:buChar char="•"/>
            </a:pPr>
            <a:endParaRPr lang="en-US"/>
          </a:p>
          <a:p>
            <a:pPr marL="342900" lvl="4" indent="-342900">
              <a:buFont typeface="Arial"/>
              <a:buChar char="•"/>
            </a:pP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71018"/>
          </a:xfrm>
        </p:spPr>
        <p:txBody>
          <a:bodyPr>
            <a:normAutofit fontScale="90000"/>
          </a:bodyPr>
          <a:lstStyle/>
          <a:p>
            <a:r>
              <a:rPr lang="en-US" sz="2800" u="sng"/>
              <a:t>example</a:t>
            </a:r>
            <a:r>
              <a:rPr lang="en-US" sz="2800"/>
              <a:t>:  belief in </a:t>
            </a:r>
            <a:r>
              <a:rPr lang="en-US" sz="2800" i="1"/>
              <a:t>climate change </a:t>
            </a:r>
            <a:r>
              <a:rPr lang="en-US" sz="2800"/>
              <a:t>as a monadic order scheme</a:t>
            </a:r>
          </a:p>
        </p:txBody>
      </p:sp>
      <p:sp>
        <p:nvSpPr>
          <p:cNvPr id="3" name="Content Placeholder 2"/>
          <p:cNvSpPr>
            <a:spLocks noGrp="1"/>
          </p:cNvSpPr>
          <p:nvPr>
            <p:ph idx="1"/>
          </p:nvPr>
        </p:nvSpPr>
        <p:spPr>
          <a:xfrm>
            <a:off x="457200" y="745656"/>
            <a:ext cx="8229600" cy="6112344"/>
          </a:xfrm>
        </p:spPr>
        <p:txBody>
          <a:bodyPr>
            <a:noAutofit/>
          </a:bodyPr>
          <a:lstStyle/>
          <a:p>
            <a:pPr lvl="1">
              <a:buNone/>
            </a:pPr>
            <a:r>
              <a:rPr lang="en-US" sz="1800" b="1" i="1"/>
              <a:t>Belief in climate change:</a:t>
            </a:r>
          </a:p>
          <a:p>
            <a:pPr lvl="1"/>
            <a:r>
              <a:rPr lang="en-US" sz="1800"/>
              <a:t>is powerful because it is a simple truth that is gradually becoming for an increasing number of actors more real than competing beliefs</a:t>
            </a:r>
          </a:p>
          <a:p>
            <a:pPr lvl="1"/>
            <a:r>
              <a:rPr lang="en-US" sz="1800"/>
              <a:t>comes not just from science but from actors in ordinary everyday life adopting premises from all sorts of observations of the world, beliefs and practices of others, their looks, notions, feelings, metaphors, memes etc. (delegation)</a:t>
            </a:r>
          </a:p>
          <a:p>
            <a:pPr lvl="1"/>
            <a:r>
              <a:rPr lang="en-US" sz="1800"/>
              <a:t>is a compelling, true belief, also because such a belief is necessary to make an assemblage out of multiplying scientific theories (truth)</a:t>
            </a:r>
          </a:p>
          <a:p>
            <a:pPr lvl="1"/>
            <a:r>
              <a:rPr lang="en-US" sz="1800"/>
              <a:t>is suggested by science and in turn influences science to be clearer and more evidence-based (reflexive)</a:t>
            </a:r>
          </a:p>
          <a:p>
            <a:pPr lvl="1"/>
            <a:r>
              <a:rPr lang="en-US" sz="1800"/>
              <a:t>can be course-grained or fine-grained as it moves back and forth between simple moral ideals and crowd slogans (ie. in groups with strong ties) and more rational or debatable public opinion in media (ie. in networks with strength in weak ties – see Granovetter)</a:t>
            </a:r>
          </a:p>
          <a:p>
            <a:pPr lvl="1"/>
            <a:r>
              <a:rPr lang="en-US" sz="1800"/>
              <a:t>reflects an emergent, dynamic form of social order (corollary:  membership in an established community which is Durkheim’s criteria for beliefs cannot underwrite beliefs in climate change because ‘a green society’ is still to be accomplished)</a:t>
            </a:r>
          </a:p>
          <a:p>
            <a:pPr lvl="1"/>
            <a:r>
              <a:rPr lang="en-US" sz="1800"/>
              <a:t>locates power struggle in media presentations and further stimulates the development of media</a:t>
            </a:r>
          </a:p>
          <a:p>
            <a:pPr lvl="1"/>
            <a:endParaRPr lang="en-US" sz="1800"/>
          </a:p>
          <a:p>
            <a:pPr lvl="1"/>
            <a:endParaRPr lang="en-US" sz="1800"/>
          </a:p>
          <a:p>
            <a:pPr lvl="1"/>
            <a:endParaRPr lang="en-US" sz="1800"/>
          </a:p>
          <a:p>
            <a:pPr lvl="1"/>
            <a:endParaRPr lang="en-US"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Summary</a:t>
            </a:r>
          </a:p>
        </p:txBody>
      </p:sp>
      <p:sp>
        <p:nvSpPr>
          <p:cNvPr id="3" name="Content Placeholder 2"/>
          <p:cNvSpPr>
            <a:spLocks noGrp="1"/>
          </p:cNvSpPr>
          <p:nvPr>
            <p:ph idx="1"/>
          </p:nvPr>
        </p:nvSpPr>
        <p:spPr/>
        <p:txBody>
          <a:bodyPr>
            <a:normAutofit fontScale="62500" lnSpcReduction="20000"/>
          </a:bodyPr>
          <a:lstStyle/>
          <a:p>
            <a:r>
              <a:rPr lang="en-US"/>
              <a:t>The sociology of belief does not consist in affirming moral ideals that enforce society’s strictures at any cost (Durkheim) but rather requires analysing interactional networks of imitations knotted around monadic order schemes (bits of articulated knowledge) that vie with each other for dominance (Tarde).</a:t>
            </a:r>
          </a:p>
          <a:p>
            <a:endParaRPr lang="en-US"/>
          </a:p>
          <a:p>
            <a:r>
              <a:rPr lang="en-US"/>
              <a:t>Belief in climate change is an example of public opinion that is a contingent product of networks of imitated ideas, sounds, looks, materials, practices, and observed facts of all kinds.  It provides a relatively simple statement embedded within a complex social context.  This enhances rather than reduces its status as true.</a:t>
            </a:r>
          </a:p>
          <a:p>
            <a:endParaRPr lang="en-US"/>
          </a:p>
          <a:p>
            <a:r>
              <a:rPr lang="en-US"/>
              <a:t>Beliefs are generally not on the surface of discourse.  The ‘thick’ version of beliefs must be discovered through sociological analysis.  Sociological analysis can also discover if beliefs are true or false.  The truth or pragmatic exigence of a belief enables it to provide a point of resistance that contributes to the order and direction of that context. </a:t>
            </a:r>
          </a:p>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3786"/>
          </a:xfrm>
        </p:spPr>
        <p:txBody>
          <a:bodyPr>
            <a:noAutofit/>
          </a:bodyPr>
          <a:lstStyle/>
          <a:p>
            <a:r>
              <a:rPr lang="en-US" sz="3200"/>
              <a:t>Appendix:  beliefs as monadic order schemes:</a:t>
            </a:r>
          </a:p>
        </p:txBody>
      </p:sp>
      <p:graphicFrame>
        <p:nvGraphicFramePr>
          <p:cNvPr id="4" name="Content Placeholder 3"/>
          <p:cNvGraphicFramePr>
            <a:graphicFrameLocks noGrp="1"/>
          </p:cNvGraphicFramePr>
          <p:nvPr>
            <p:ph idx="1"/>
          </p:nvPr>
        </p:nvGraphicFramePr>
        <p:xfrm>
          <a:off x="457200" y="778845"/>
          <a:ext cx="8229600" cy="5865153"/>
        </p:xfrm>
        <a:graphic>
          <a:graphicData uri="http://schemas.openxmlformats.org/drawingml/2006/table">
            <a:tbl>
              <a:tblPr firstRow="1" bandRow="1">
                <a:tableStyleId>{5940675A-B579-460E-94D1-54222C63F5DA}</a:tableStyleId>
              </a:tblPr>
              <a:tblGrid>
                <a:gridCol w="4114800"/>
                <a:gridCol w="4114800"/>
              </a:tblGrid>
              <a:tr h="409876">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b="1"/>
                        <a:t>Everyday experience</a:t>
                      </a:r>
                      <a:r>
                        <a:rPr lang="en-US" b="1" baseline="0"/>
                        <a:t> (suggests methods):</a:t>
                      </a:r>
                      <a:endParaRPr lang="en-US" b="1"/>
                    </a:p>
                  </a:txBody>
                  <a:tcPr/>
                </a:tc>
                <a:tc>
                  <a:txBody>
                    <a:bodyPr/>
                    <a:lstStyle/>
                    <a:p>
                      <a:r>
                        <a:rPr lang="en-US" b="1"/>
                        <a:t>Theoretical </a:t>
                      </a:r>
                      <a:r>
                        <a:rPr lang="en-US" b="1" baseline="0"/>
                        <a:t>concept:</a:t>
                      </a:r>
                      <a:endParaRPr lang="en-US" b="1"/>
                    </a:p>
                  </a:txBody>
                  <a:tcPr/>
                </a:tc>
              </a:tr>
              <a:tr h="560525">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are simple</a:t>
                      </a:r>
                      <a:r>
                        <a:rPr lang="en-US" baseline="0"/>
                        <a:t> ideas</a:t>
                      </a:r>
                      <a:r>
                        <a:rPr lang="en-US"/>
                        <a:t> in the midst of complexity</a:t>
                      </a:r>
                    </a:p>
                    <a:p>
                      <a:endParaRPr lang="en-US"/>
                    </a:p>
                  </a:txBody>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enable tentative order</a:t>
                      </a:r>
                    </a:p>
                  </a:txBody>
                  <a:tcPr/>
                </a:tc>
              </a:tr>
              <a:tr h="1162535">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arise</a:t>
                      </a:r>
                      <a:r>
                        <a:rPr lang="en-US" baseline="0"/>
                        <a:t> from </a:t>
                      </a:r>
                      <a:r>
                        <a:rPr lang="en-US"/>
                        <a:t>everyday needs and desires </a:t>
                      </a:r>
                      <a:r>
                        <a:rPr lang="en-US" baseline="0"/>
                        <a:t>that frame the discovery and communication of information</a:t>
                      </a:r>
                      <a:endParaRPr lang="en-US"/>
                    </a:p>
                    <a:p>
                      <a:endParaRPr lang="en-US"/>
                    </a:p>
                  </a:txBody>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are reflexively</a:t>
                      </a:r>
                      <a:r>
                        <a:rPr lang="en-US" baseline="0"/>
                        <a:t> </a:t>
                      </a:r>
                      <a:r>
                        <a:rPr lang="en-US"/>
                        <a:t>conditioned by and conditioning of scientific reason</a:t>
                      </a:r>
                    </a:p>
                    <a:p>
                      <a:endParaRPr lang="en-US"/>
                    </a:p>
                  </a:txBody>
                  <a:tcPr/>
                </a:tc>
              </a:tr>
              <a:tr h="944559">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are produced and spread by imitation</a:t>
                      </a:r>
                    </a:p>
                    <a:p>
                      <a:endParaRPr lang="en-US"/>
                    </a:p>
                  </a:txBody>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demonstrate how the</a:t>
                      </a:r>
                      <a:r>
                        <a:rPr lang="en-US" baseline="0"/>
                        <a:t> public emerges as a form of selective imitation providing distance from the unselective imitation of crowds</a:t>
                      </a:r>
                      <a:endParaRPr lang="en-US"/>
                    </a:p>
                    <a:p>
                      <a:endParaRPr lang="en-US"/>
                    </a:p>
                  </a:txBody>
                  <a:tcPr/>
                </a:tc>
              </a:tr>
              <a:tr h="944559">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are networked via media technologies</a:t>
                      </a:r>
                    </a:p>
                    <a:p>
                      <a:endParaRPr lang="en-US"/>
                    </a:p>
                  </a:txBody>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are reflexively</a:t>
                      </a:r>
                      <a:r>
                        <a:rPr lang="en-US" baseline="0"/>
                        <a:t> </a:t>
                      </a:r>
                      <a:r>
                        <a:rPr lang="en-US"/>
                        <a:t>conditioned by and conditioning of media</a:t>
                      </a:r>
                    </a:p>
                    <a:p>
                      <a:endParaRPr lang="en-US"/>
                    </a:p>
                  </a:txBody>
                  <a:tcPr/>
                </a:tc>
              </a:tr>
              <a:tr h="944559">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are open ended,</a:t>
                      </a:r>
                      <a:r>
                        <a:rPr lang="en-US" baseline="0"/>
                        <a:t> </a:t>
                      </a:r>
                      <a:r>
                        <a:rPr lang="en-US"/>
                        <a:t>plural, and dynamically hierarchical</a:t>
                      </a:r>
                    </a:p>
                  </a:txBody>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a:t>demonstrate the struggle for domination</a:t>
                      </a:r>
                      <a:r>
                        <a:rPr lang="en-US" baseline="0"/>
                        <a:t> of public opinion</a:t>
                      </a:r>
                      <a:endParaRPr lang="en-US"/>
                    </a:p>
                    <a:p>
                      <a:endParaRPr lang="en-US"/>
                    </a:p>
                  </a:txBody>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75574" y="11608"/>
            <a:ext cx="6608950" cy="1143000"/>
          </a:xfrm>
        </p:spPr>
        <p:txBody>
          <a:bodyPr>
            <a:normAutofit/>
          </a:bodyPr>
          <a:lstStyle/>
          <a:p>
            <a:pPr lvl="5" algn="ctr" defTabSz="457200" rtl="0">
              <a:spcBef>
                <a:spcPct val="0"/>
              </a:spcBef>
            </a:pPr>
            <a:r>
              <a:rPr lang="en-US" sz="2000" b="1"/>
              <a:t>Appendix:  Monadic Order Schemes (Toews):</a:t>
            </a:r>
            <a:br>
              <a:rPr lang="en-US" sz="2000" b="1"/>
            </a:br>
            <a:endParaRPr lang="en-US" sz="2000" b="1"/>
          </a:p>
        </p:txBody>
      </p:sp>
      <p:sp>
        <p:nvSpPr>
          <p:cNvPr id="3" name="Content Placeholder 2"/>
          <p:cNvSpPr>
            <a:spLocks noGrp="1"/>
          </p:cNvSpPr>
          <p:nvPr>
            <p:ph idx="1"/>
          </p:nvPr>
        </p:nvSpPr>
        <p:spPr>
          <a:xfrm>
            <a:off x="457200" y="647898"/>
            <a:ext cx="8229600" cy="6012493"/>
          </a:xfrm>
        </p:spPr>
        <p:txBody>
          <a:bodyPr>
            <a:normAutofit fontScale="92500" lnSpcReduction="10000"/>
          </a:bodyPr>
          <a:lstStyle/>
          <a:p>
            <a:pPr marL="800100" lvl="5" indent="-342900"/>
            <a:r>
              <a:rPr lang="en-US"/>
              <a:t>Monadic order schemes are discoverable through analysis of the relations amidst complexities.  </a:t>
            </a:r>
          </a:p>
          <a:p>
            <a:pPr marL="800100" lvl="5" indent="-342900"/>
            <a:endParaRPr lang="en-US"/>
          </a:p>
          <a:p>
            <a:pPr marL="800100" lvl="5" indent="-342900"/>
            <a:r>
              <a:rPr lang="en-US"/>
              <a:t>Are simple units of order (relational simples).  Complexity is a product of many monadic schemes interacting with one another.</a:t>
            </a:r>
          </a:p>
          <a:p>
            <a:pPr marL="800100" lvl="5" indent="-342900"/>
            <a:endParaRPr lang="en-US"/>
          </a:p>
          <a:p>
            <a:pPr marL="800100" lvl="5" indent="-342900"/>
            <a:r>
              <a:rPr lang="en-US"/>
              <a:t>Interact with one another.  No one monadic scheme explains a given situation or configuration.  Monadic schemes rise and fall in importance or dominance relative to other monadic schemes.</a:t>
            </a:r>
          </a:p>
          <a:p>
            <a:pPr marL="800100" lvl="5" indent="-342900"/>
            <a:endParaRPr lang="en-US"/>
          </a:p>
          <a:p>
            <a:pPr marL="800100" lvl="5" indent="-342900"/>
            <a:r>
              <a:rPr lang="en-US"/>
              <a:t>Are not essentially human, but rather condition and are conditioned by humans, animals, and objects of all kinds.</a:t>
            </a:r>
          </a:p>
          <a:p>
            <a:pPr marL="800100" lvl="5" indent="-342900"/>
            <a:endParaRPr lang="en-US"/>
          </a:p>
          <a:p>
            <a:pPr marL="800100" lvl="5" indent="-342900"/>
            <a:r>
              <a:rPr lang="en-US"/>
              <a:t>Are real; they are not ideal types.  Consequently there are many that we could never fathom.</a:t>
            </a:r>
          </a:p>
          <a:p>
            <a:pPr marL="800100" lvl="5" indent="-342900"/>
            <a:endParaRPr lang="en-US"/>
          </a:p>
          <a:p>
            <a:pPr marL="800100" lvl="5" indent="-342900"/>
            <a:r>
              <a:rPr lang="en-US"/>
              <a:t>Account for the purpose of nodes in networks.</a:t>
            </a:r>
          </a:p>
          <a:p>
            <a:pPr marL="800100" lvl="5" indent="-342900">
              <a:buNone/>
            </a:pPr>
            <a:endParaRPr lang="en-US"/>
          </a:p>
          <a:p>
            <a:pPr marL="800100" lvl="5" indent="-342900"/>
            <a:r>
              <a:rPr lang="en-US"/>
              <a:t>Have a cosmic reality (cosmic = fluctuating open globality, ie. not totality).  </a:t>
            </a:r>
          </a:p>
          <a:p>
            <a:endParaRPr lang="en-US" sz="20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6218"/>
          </a:xfrm>
        </p:spPr>
        <p:txBody>
          <a:bodyPr>
            <a:normAutofit fontScale="90000"/>
          </a:bodyPr>
          <a:lstStyle/>
          <a:p>
            <a:r>
              <a:rPr lang="en-US"/>
              <a:t>Appendix A: Belief and public opinion</a:t>
            </a:r>
          </a:p>
        </p:txBody>
      </p:sp>
      <p:sp>
        <p:nvSpPr>
          <p:cNvPr id="3" name="Content Placeholder 2"/>
          <p:cNvSpPr>
            <a:spLocks noGrp="1"/>
          </p:cNvSpPr>
          <p:nvPr>
            <p:ph idx="1"/>
          </p:nvPr>
        </p:nvSpPr>
        <p:spPr>
          <a:xfrm>
            <a:off x="457200" y="842267"/>
            <a:ext cx="8229600" cy="6015733"/>
          </a:xfrm>
        </p:spPr>
        <p:txBody>
          <a:bodyPr>
            <a:noAutofit/>
          </a:bodyPr>
          <a:lstStyle/>
          <a:p>
            <a:pPr marL="342900" lvl="1" indent="-342900">
              <a:buFont typeface="Arial"/>
              <a:buChar char="•"/>
            </a:pPr>
            <a:r>
              <a:rPr lang="en-US" sz="1400"/>
              <a:t>Each of us has intensive quantities of beliefs that constantly rise and fall in magnitude, but we can only measure probabilities of our beliefs inasmuch as they are manifested in forms of public opinion.  Public opinion is the product of some kind of mediation or educative intervention that helps people process various different forms of information (eg. biological, economic, political, social, aesthetic etc.).</a:t>
            </a:r>
          </a:p>
          <a:p>
            <a:pPr>
              <a:buNone/>
            </a:pPr>
            <a:r>
              <a:rPr lang="en-US" sz="1400"/>
              <a:t>		Example:</a:t>
            </a:r>
          </a:p>
          <a:p>
            <a:pPr lvl="1"/>
            <a:r>
              <a:rPr lang="en-US" sz="1400"/>
              <a:t>If cholera is threatening a town, the inhabitants will be frightened when 10 cases break out, but if the next day there are 20 cases their alarm is likely to increase by more than double.</a:t>
            </a:r>
          </a:p>
          <a:p>
            <a:pPr lvl="1"/>
            <a:r>
              <a:rPr lang="en-US" sz="1400"/>
              <a:t>The probability of cholera spreading (biological science) and the probability of it creating chaos in the town (social science) refer to different fields of statistics and require distinct forms of measurement.  </a:t>
            </a:r>
          </a:p>
          <a:p>
            <a:pPr lvl="1"/>
            <a:r>
              <a:rPr lang="en-US" sz="1400"/>
              <a:t>However, </a:t>
            </a:r>
            <a:r>
              <a:rPr lang="en-US" sz="1400" b="1"/>
              <a:t>beliefs </a:t>
            </a:r>
            <a:r>
              <a:rPr lang="en-US" sz="1400"/>
              <a:t>cannot be calculated in a manner that corresponds one-to-one with either the biological statistics about cholera or the social statistics about crowd behaviour.  </a:t>
            </a:r>
          </a:p>
          <a:p>
            <a:pPr lvl="1"/>
            <a:endParaRPr lang="en-US" sz="1400"/>
          </a:p>
          <a:p>
            <a:r>
              <a:rPr lang="en-US" sz="1400"/>
              <a:t>For Tarde this shows we are never given over to a complete and exclusive belief in something but rather we hedge our bets, because we are resistant to reducing our thoughts to only one way of thinking.  Statistically this means that we believe that something exists, not directly in terms of the entity’s actual quantity (since establishing this is one way of thinking), but rather in terms of whether it appears to have greater odds of existing than other things with lesser odds.  In this way the scientific way of thinking is able to gradually hold sway without making us feel like we must believe every theory established by science.  Communication is key.</a:t>
            </a:r>
          </a:p>
          <a:p>
            <a:pPr lvl="1"/>
            <a:endParaRPr lang="en-US" sz="1400" u="sng"/>
          </a:p>
          <a:p>
            <a:r>
              <a:rPr lang="en-US" sz="1400"/>
              <a:t>“However imperfect the mathematical expressions of [social quantities] may be, it is above all because of the currents of belief and desire circulating among them that we can legitimately count men [and women], their actions, their works, and that we can claim for these enumerations the measurement of incontestable social realities.” (Tarde 226)</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3125"/>
          </a:xfrm>
        </p:spPr>
        <p:txBody>
          <a:bodyPr>
            <a:noAutofit/>
          </a:bodyPr>
          <a:lstStyle/>
          <a:p>
            <a:r>
              <a:rPr lang="en-US" sz="2800"/>
              <a:t>Appendix:  Ethnomethodology and its limitations</a:t>
            </a:r>
          </a:p>
        </p:txBody>
      </p:sp>
      <p:sp>
        <p:nvSpPr>
          <p:cNvPr id="3" name="Content Placeholder 2"/>
          <p:cNvSpPr>
            <a:spLocks noGrp="1"/>
          </p:cNvSpPr>
          <p:nvPr>
            <p:ph idx="1"/>
          </p:nvPr>
        </p:nvSpPr>
        <p:spPr>
          <a:xfrm>
            <a:off x="457200" y="1192132"/>
            <a:ext cx="8229600" cy="5338680"/>
          </a:xfrm>
        </p:spPr>
        <p:txBody>
          <a:bodyPr>
            <a:normAutofit lnSpcReduction="10000"/>
          </a:bodyPr>
          <a:lstStyle/>
          <a:p>
            <a:r>
              <a:rPr lang="en-US" sz="1600"/>
              <a:t>A belief, understood interactionally, is an accomplishment of the individual actor in the setting of interaction. Beliefs are rather part of the accounting process, by which people offer accounts that make sense of their worlds (Garfinkel).</a:t>
            </a:r>
          </a:p>
          <a:p>
            <a:endParaRPr lang="en-US" sz="1600"/>
          </a:p>
          <a:p>
            <a:r>
              <a:rPr lang="en-US" sz="1600"/>
              <a:t>Accounts that construct and maintain beliefs tend to drastically narrow down the possible explanations of behaviour, creatively editing out contradictory, potentially embarrassing, and/or extraneous elements. (Goffman)</a:t>
            </a:r>
          </a:p>
          <a:p>
            <a:endParaRPr lang="en-US" sz="1600"/>
          </a:p>
          <a:p>
            <a:r>
              <a:rPr lang="en-US" sz="1600"/>
              <a:t>Note that </a:t>
            </a:r>
            <a:r>
              <a:rPr lang="en-US" sz="1600" u="sng"/>
              <a:t>the power of a belief </a:t>
            </a:r>
            <a:r>
              <a:rPr lang="en-US" sz="1600"/>
              <a:t>as such is not just that it is unproven but is more in the way it is able to capture or project a </a:t>
            </a:r>
            <a:r>
              <a:rPr lang="en-US" sz="1600" u="sng"/>
              <a:t>simple</a:t>
            </a:r>
            <a:r>
              <a:rPr lang="en-US" sz="1600"/>
              <a:t> image of reality amidst complex and potentially confusing interactions. </a:t>
            </a:r>
          </a:p>
          <a:p>
            <a:pPr lvl="1"/>
            <a:r>
              <a:rPr lang="en-US" sz="1600"/>
              <a:t>Q: “why do you go to Church?” A: “I believe in God.”</a:t>
            </a:r>
          </a:p>
          <a:p>
            <a:pPr lvl="1"/>
            <a:endParaRPr lang="en-US" sz="1600"/>
          </a:p>
          <a:p>
            <a:pPr marL="342900" lvl="1" indent="-342900">
              <a:buFont typeface="Arial"/>
              <a:buChar char="•"/>
            </a:pPr>
            <a:r>
              <a:rPr lang="en-US" sz="1600"/>
              <a:t>Ethnomethodology sees such accounts as over-simplifications and works to expand our awareness of the complex social order of social life.  It tends to treat the simplicity of belief as an unwarranted and unhelpful reduction.  But the fact is that the simplicity of a belief is a big part of what makes it effective, maintainable, and influential upon behaviour.</a:t>
            </a:r>
          </a:p>
          <a:p>
            <a:pPr marL="342900" lvl="1" indent="-342900">
              <a:buFont typeface="Arial"/>
              <a:buChar char="•"/>
            </a:pPr>
            <a:endParaRPr lang="en-US" sz="1600"/>
          </a:p>
          <a:p>
            <a:pPr marL="2114550" lvl="5" indent="-342900"/>
            <a:r>
              <a:rPr lang="en-US" b="1"/>
              <a:t>Regardless of how widely shared they are, the most effective beliefs are always </a:t>
            </a:r>
            <a:r>
              <a:rPr lang="en-US" b="1" u="sng"/>
              <a:t>simples</a:t>
            </a:r>
            <a:r>
              <a:rPr lang="en-US" b="1"/>
              <a:t>.</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9041"/>
          </a:xfrm>
        </p:spPr>
        <p:txBody>
          <a:bodyPr>
            <a:normAutofit fontScale="90000"/>
          </a:bodyPr>
          <a:lstStyle/>
          <a:p>
            <a:r>
              <a:rPr lang="en-US"/>
              <a:t>Appendix:  Cosmic realism</a:t>
            </a:r>
          </a:p>
        </p:txBody>
      </p:sp>
      <p:sp>
        <p:nvSpPr>
          <p:cNvPr id="3" name="Content Placeholder 2"/>
          <p:cNvSpPr>
            <a:spLocks noGrp="1"/>
          </p:cNvSpPr>
          <p:nvPr>
            <p:ph idx="1"/>
          </p:nvPr>
        </p:nvSpPr>
        <p:spPr>
          <a:xfrm>
            <a:off x="457200" y="1417638"/>
            <a:ext cx="8229600" cy="5139089"/>
          </a:xfrm>
        </p:spPr>
        <p:txBody>
          <a:bodyPr>
            <a:normAutofit fontScale="70000" lnSpcReduction="20000"/>
          </a:bodyPr>
          <a:lstStyle/>
          <a:p>
            <a:r>
              <a:rPr lang="en-US"/>
              <a:t>Cosmic reality = fluctuating open global networks of relations in which one finds assemblages that are only relatively and contingently bounded</a:t>
            </a:r>
          </a:p>
          <a:p>
            <a:endParaRPr lang="en-US"/>
          </a:p>
          <a:p>
            <a:r>
              <a:rPr lang="en-US"/>
              <a:t>Disciplines are helpful but one must not confuse disciplinary boundaries with real boundaries.</a:t>
            </a:r>
          </a:p>
          <a:p>
            <a:endParaRPr lang="en-US"/>
          </a:p>
          <a:p>
            <a:r>
              <a:rPr lang="en-US"/>
              <a:t>Sociology is not a new branch of knowledge, it is rather a growth in the main trunk.  All science will be the science of associations in the future, which is essentially sociology.</a:t>
            </a:r>
          </a:p>
          <a:p>
            <a:endParaRPr lang="en-US"/>
          </a:p>
          <a:p>
            <a:r>
              <a:rPr lang="en-US"/>
              <a:t>Human reality = networks of relations in nature (and really anywhere) that have been seized and ordered by humans through a process of imitating other people, animals, and things. </a:t>
            </a:r>
          </a:p>
          <a:p>
            <a:endParaRPr lang="en-US"/>
          </a:p>
          <a:p>
            <a:r>
              <a:rPr lang="en-US"/>
              <a:t>Human innovation = unforeseen combinations of imitations</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0873"/>
          </a:xfrm>
        </p:spPr>
        <p:txBody>
          <a:bodyPr>
            <a:normAutofit fontScale="90000"/>
          </a:bodyPr>
          <a:lstStyle/>
          <a:p>
            <a:r>
              <a:rPr lang="en-US" sz="3200"/>
              <a:t>Appendix B :  </a:t>
            </a:r>
            <a:br>
              <a:rPr lang="en-US" sz="3200"/>
            </a:br>
            <a:r>
              <a:rPr lang="en-US" sz="3200"/>
              <a:t>Imitation:  public opinions versus crowds</a:t>
            </a:r>
          </a:p>
        </p:txBody>
      </p:sp>
      <p:sp>
        <p:nvSpPr>
          <p:cNvPr id="3" name="Content Placeholder 2"/>
          <p:cNvSpPr>
            <a:spLocks noGrp="1"/>
          </p:cNvSpPr>
          <p:nvPr>
            <p:ph idx="1"/>
          </p:nvPr>
        </p:nvSpPr>
        <p:spPr>
          <a:xfrm>
            <a:off x="457200" y="1269880"/>
            <a:ext cx="8229600" cy="5325721"/>
          </a:xfrm>
        </p:spPr>
        <p:txBody>
          <a:bodyPr>
            <a:noAutofit/>
          </a:bodyPr>
          <a:lstStyle/>
          <a:p>
            <a:pPr marL="342900" lvl="1" indent="-342900">
              <a:buFont typeface="Arial"/>
              <a:buChar char="•"/>
            </a:pPr>
            <a:r>
              <a:rPr lang="en-US" sz="1600"/>
              <a:t>Public opinion has a consistency distinct from merely the quantities of various individuals beliefs as they are manifested in the mass or crowd of people.  Using the example above, individual fears of cholera will vary from person to person depending on what factors each person in the crowd admits into their consideration.  But a crowd is never just a crowd.  There are always various elements in the crowd that are doing different things such as trying to join, escape, direct, or foment the crowd.  Crowds provide energy and stimulus but they are chaotic.  They provide opportunities for aspects of behaviour to imitate but such imitations are often ephemeral.  </a:t>
            </a:r>
          </a:p>
          <a:p>
            <a:pPr marL="342900" lvl="1" indent="-342900">
              <a:buFont typeface="Arial"/>
              <a:buChar char="•"/>
            </a:pPr>
            <a:endParaRPr lang="en-US" sz="1600"/>
          </a:p>
          <a:p>
            <a:pPr marL="342900" lvl="1" indent="-342900">
              <a:buFont typeface="Arial"/>
              <a:buChar char="•"/>
            </a:pPr>
            <a:r>
              <a:rPr lang="en-US" sz="1600"/>
              <a:t>Public opinion is a function of social order and produces more lasting networks of imitation (eg. in Tarde’s time:  newspaper audiences; today: social media).  It arises when those who take a reasoned approach to the problem work to calm down the fears of those who are less experienced in reasoning.  This will be successful if the people are disposed to imitate the behaviour of the leaders, eg. by being attracted to their leadership.  The crowd still exists but it is rendered benign.  It is through this conjuncture of reasoned communication and imitation that out of a chaotic crowd an orderly public opinion can be formed. </a:t>
            </a:r>
          </a:p>
          <a:p>
            <a:pPr marL="342900" lvl="1" indent="-342900">
              <a:buFont typeface="Arial"/>
              <a:buChar char="•"/>
            </a:pPr>
            <a:endParaRPr lang="en-US" sz="1600"/>
          </a:p>
          <a:p>
            <a:pPr marL="342900" lvl="1" indent="-342900">
              <a:buFont typeface="Arial"/>
              <a:buChar char="•"/>
            </a:pPr>
            <a:r>
              <a:rPr lang="en-US" sz="1600"/>
              <a:t>Public opinion produces ‘true beliefs’, or beliefs that have more utility and universality than private beliefs.</a:t>
            </a:r>
          </a:p>
          <a:p>
            <a:pPr marL="342900" lvl="1" indent="-342900">
              <a:buFont typeface="Arial"/>
              <a:buChar char="•"/>
            </a:pPr>
            <a:endParaRPr lang="en-US" sz="1600"/>
          </a:p>
          <a:p>
            <a:endParaRPr lang="en-US"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Appendix:  What is a ‘true belief’?</a:t>
            </a:r>
          </a:p>
        </p:txBody>
      </p:sp>
      <p:sp>
        <p:nvSpPr>
          <p:cNvPr id="3" name="Content Placeholder 2"/>
          <p:cNvSpPr>
            <a:spLocks noGrp="1"/>
          </p:cNvSpPr>
          <p:nvPr>
            <p:ph idx="1"/>
          </p:nvPr>
        </p:nvSpPr>
        <p:spPr/>
        <p:txBody>
          <a:bodyPr>
            <a:normAutofit/>
          </a:bodyPr>
          <a:lstStyle/>
          <a:p>
            <a:r>
              <a:rPr lang="en-US" sz="2800"/>
              <a:t>What, then, is the status of a ‘true belief’, if any?  Just as Plato demonstrated that understanding true justice requires understanding how it is dialectically related to </a:t>
            </a:r>
            <a:r>
              <a:rPr lang="en-US" sz="2800" u="sng"/>
              <a:t>social order</a:t>
            </a:r>
            <a:r>
              <a:rPr lang="en-US" sz="2800"/>
              <a:t>, a true belief is one that, if taken away from the social interactions in which it is contextualized, would significantly change the latter.</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1999"/>
          </a:xfrm>
        </p:spPr>
        <p:txBody>
          <a:bodyPr>
            <a:normAutofit/>
          </a:bodyPr>
          <a:lstStyle/>
          <a:p>
            <a:r>
              <a:rPr lang="en-US" sz="2400" b="1"/>
              <a:t>Appendix: Durkheim’s problematic theory of the social whole</a:t>
            </a:r>
          </a:p>
        </p:txBody>
      </p:sp>
      <p:sp>
        <p:nvSpPr>
          <p:cNvPr id="3" name="Content Placeholder 2"/>
          <p:cNvSpPr>
            <a:spLocks noGrp="1"/>
          </p:cNvSpPr>
          <p:nvPr>
            <p:ph idx="1"/>
          </p:nvPr>
        </p:nvSpPr>
        <p:spPr>
          <a:xfrm>
            <a:off x="457200" y="1036637"/>
            <a:ext cx="8229600" cy="5821363"/>
          </a:xfrm>
        </p:spPr>
        <p:txBody>
          <a:bodyPr>
            <a:normAutofit/>
          </a:bodyPr>
          <a:lstStyle/>
          <a:p>
            <a:r>
              <a:rPr lang="en-US" sz="1600"/>
              <a:t>“Private sentiments do not become social except by combination under the action of the </a:t>
            </a:r>
            <a:r>
              <a:rPr lang="en-US" sz="1600" i="1"/>
              <a:t>sui generis  </a:t>
            </a:r>
            <a:r>
              <a:rPr lang="en-US" sz="1600"/>
              <a:t>forces developed in association.” (Durkheim, p. 10)</a:t>
            </a:r>
          </a:p>
          <a:p>
            <a:endParaRPr lang="en-US" sz="1600"/>
          </a:p>
          <a:p>
            <a:pPr lvl="1"/>
            <a:r>
              <a:rPr lang="en-US" sz="1600"/>
              <a:t>This is agreed upon by interactionists as well as Durkheimians.  But Durkheim sees this process ontologically as </a:t>
            </a:r>
            <a:r>
              <a:rPr lang="en-US" sz="1600" u="sng"/>
              <a:t>“the making of the whole” </a:t>
            </a:r>
            <a:r>
              <a:rPr lang="en-US" sz="1600"/>
              <a:t>(10), as opposed to merely a process of the definition of situations.  As we shall see, this stress on an ontological making of the whole was the point of departure for Gabriel Tarde’s critique of Durkheim. </a:t>
            </a:r>
          </a:p>
          <a:p>
            <a:pPr lvl="1"/>
            <a:endParaRPr lang="en-US" sz="1600"/>
          </a:p>
          <a:p>
            <a:pPr lvl="1"/>
            <a:r>
              <a:rPr lang="en-US" sz="1600"/>
              <a:t>Did Durkheim have an explanation for “the making of the whole”?</a:t>
            </a:r>
          </a:p>
          <a:p>
            <a:pPr lvl="1"/>
            <a:endParaRPr lang="en-US" sz="1600"/>
          </a:p>
          <a:p>
            <a:r>
              <a:rPr lang="en-US" sz="1600"/>
              <a:t>“In the making of the whole…in such a combination, with the mutual alterations involved, [“private sentiments”, or beliefs] become </a:t>
            </a:r>
            <a:r>
              <a:rPr lang="en-US" sz="1600" i="1"/>
              <a:t>something else</a:t>
            </a:r>
            <a:r>
              <a:rPr lang="en-US" sz="1600"/>
              <a:t>. A chemical synthesis results which concentrates and unifies the synthesised elements and by that transforms them. Since this synthesis is the work of the whole, its sphere is the whole. (Durkheim p. 10-11)</a:t>
            </a:r>
          </a:p>
          <a:p>
            <a:endParaRPr lang="en-US" sz="1600"/>
          </a:p>
          <a:p>
            <a:pPr lvl="1"/>
            <a:r>
              <a:rPr lang="en-US" sz="1600"/>
              <a:t>beliefs and society are fused together into one coterminous entity</a:t>
            </a:r>
          </a:p>
          <a:p>
            <a:pPr lvl="1"/>
            <a:endParaRPr lang="en-US" sz="1600"/>
          </a:p>
          <a:p>
            <a:pPr lvl="1"/>
            <a:r>
              <a:rPr lang="en-US" sz="1600"/>
              <a:t>As a result of his metaphor of chemical synthesis, Durkheim was forced to hold the extreme and self-contradictory position that the social whole influences everyone but “is found in no one.” (11)</a:t>
            </a:r>
          </a:p>
          <a:p>
            <a:endParaRPr lang="en-US" sz="1600"/>
          </a:p>
          <a:p>
            <a:endParaRPr lang="en-US" sz="16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9307</TotalTime>
  <Words>3125</Words>
  <Application>Microsoft Macintosh PowerPoint</Application>
  <PresentationFormat>On-screen Show (4:3)</PresentationFormat>
  <Paragraphs>161</Paragraphs>
  <Slides>19</Slides>
  <Notes>0</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Office Theme</vt:lpstr>
      <vt:lpstr>Where do Beliefs Come From?  Tarde’s Relational Theory of Monadic Order Schemes </vt:lpstr>
      <vt:lpstr>Slide 2</vt:lpstr>
      <vt:lpstr>Durkheim’s conflation of belief and society</vt:lpstr>
      <vt:lpstr>Slide 4</vt:lpstr>
      <vt:lpstr>Slide 5</vt:lpstr>
      <vt:lpstr>Belief and Truth:   Tarde’s pragmatism versus Durkheim’s ‘sacredness’  </vt:lpstr>
      <vt:lpstr>the social role of our beliefs</vt:lpstr>
      <vt:lpstr>to summarize Durkheim and Tarde…</vt:lpstr>
      <vt:lpstr>Why is Tarde’s sociology a ‘neomonadology’?</vt:lpstr>
      <vt:lpstr>example:  belief in climate change as a monadic order scheme</vt:lpstr>
      <vt:lpstr>Summary</vt:lpstr>
      <vt:lpstr>Appendix:  beliefs as monadic order schemes:</vt:lpstr>
      <vt:lpstr>Appendix:  Monadic Order Schemes (Toews): </vt:lpstr>
      <vt:lpstr>Appendix A: Belief and public opinion</vt:lpstr>
      <vt:lpstr>Appendix:  Ethnomethodology and its limitations</vt:lpstr>
      <vt:lpstr>Appendix:  Cosmic realism</vt:lpstr>
      <vt:lpstr>Appendix B :   Imitation:  public opinions versus crowds</vt:lpstr>
      <vt:lpstr>Appendix:  What is a ‘true belief’?</vt:lpstr>
      <vt:lpstr>Appendix: Durkheim’s problematic theory of the social whole</vt:lpstr>
    </vt:vector>
  </TitlesOfParts>
  <Company>University of Windsor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dc:title>
  <dc:creator>David Toews</dc:creator>
  <cp:lastModifiedBy>David Toews</cp:lastModifiedBy>
  <cp:revision>15</cp:revision>
  <dcterms:created xsi:type="dcterms:W3CDTF">2019-11-28T22:38:07Z</dcterms:created>
  <dcterms:modified xsi:type="dcterms:W3CDTF">2019-11-28T22:42:30Z</dcterms:modified>
</cp:coreProperties>
</file>